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65" r:id="rId4"/>
    <p:sldId id="264" r:id="rId5"/>
    <p:sldId id="263" r:id="rId6"/>
    <p:sldId id="262" r:id="rId7"/>
    <p:sldId id="261" r:id="rId8"/>
    <p:sldId id="260" r:id="rId9"/>
    <p:sldId id="267"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3" d="100"/>
          <a:sy n="123" d="100"/>
        </p:scale>
        <p:origin x="-108"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074231-843F-4D73-BA57-002F7282390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44019855-9A8D-4587-B5A1-0894C3DCCA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99486FD4-616B-4812-9C19-6E285023972F}"/>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A585AD2D-FE6F-4C49-830C-6BE584DD87F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38C622DA-C490-4847-BE82-BCDB9FEBA0E7}"/>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107745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4FD84C-94BC-445E-BCF0-F74627E3D98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0719DAF4-4B6C-47B6-A11A-4E771C4737B0}"/>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C0F38CE7-184D-4475-ACDC-93878ABABF32}"/>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3E710E37-7C50-461F-A266-BCD14874E9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0B585577-B0EB-488A-9E15-C5CEB11FF364}"/>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242458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F9E210CB-196B-4BED-9232-3CB5BA25C92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125EF743-DCAC-4F5D-89F9-AB977AF2A15A}"/>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C9F606A-07BE-4626-B9E4-1814B734D085}"/>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3D16D7B4-C161-4AC1-B2EE-2F8F304D4B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23417396-15BC-4029-9D8D-40FE224983E7}"/>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379529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861AEB-14FC-4E11-80B3-E5F6B20CF79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5EB282C7-2E26-45D4-B45F-CDBD6D572B94}"/>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53E9647-EA4C-41A2-B669-57BBA2E6E06F}"/>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7A4CFA66-96D2-4772-9E76-E41C0CAE43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98603AB8-53FD-419C-A72A-3B9CB8DA150B}"/>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177519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A66D8FD-8A3E-4E38-94BD-01EF585B4BF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DBA15473-2760-4059-8885-239E773ACC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FE25BD34-2913-4625-9529-1CFA33334322}"/>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C94C40AC-5409-491E-8A77-3C1C52635D9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5810AE45-0CBA-4E09-B325-79293095CA26}"/>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422562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24777B-230E-4025-80F7-2550725314E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C3A44A8E-4E5C-41AF-A8B0-4A6282837F30}"/>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C38C436F-771E-4FBC-8EBB-C70C46B593AA}"/>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403AAD20-40BD-477C-B71D-E2DACE6AEEE7}"/>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6" name="Tijdelijke aanduiding voor voettekst 5">
            <a:extLst>
              <a:ext uri="{FF2B5EF4-FFF2-40B4-BE49-F238E27FC236}">
                <a16:creationId xmlns:a16="http://schemas.microsoft.com/office/drawing/2014/main" xmlns="" id="{CABAD1EC-3D03-4720-B618-D693B2DCA0A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8E18C22F-962D-42C5-9E61-ACC1101EB230}"/>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398842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C652ADE-D705-45B3-96F3-CBEE46CB757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495C6348-EFFB-4A67-84DC-A0ACA7D9AE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755FEBCE-CEA5-4FD9-9088-995570E48B18}"/>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9490C03E-1B24-4289-9C07-638478589A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4E0E10EA-F097-4643-A43F-B6531DFB10FA}"/>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F250F6A8-DD47-4214-8042-F892F46769F6}"/>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8" name="Tijdelijke aanduiding voor voettekst 7">
            <a:extLst>
              <a:ext uri="{FF2B5EF4-FFF2-40B4-BE49-F238E27FC236}">
                <a16:creationId xmlns:a16="http://schemas.microsoft.com/office/drawing/2014/main" xmlns="" id="{EDB29186-7B3F-4355-8F85-24995BC55EE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D9940C5F-96C7-43C1-9B14-5168C5EF0465}"/>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35352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BE3F67-96CC-45B7-9ACB-5CB9A9FF06F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5FCFEBF6-28F1-465B-8027-FACDE5D2E653}"/>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4" name="Tijdelijke aanduiding voor voettekst 3">
            <a:extLst>
              <a:ext uri="{FF2B5EF4-FFF2-40B4-BE49-F238E27FC236}">
                <a16:creationId xmlns:a16="http://schemas.microsoft.com/office/drawing/2014/main" xmlns="" id="{BDB9E9B3-CE25-4A89-A79A-99A3FCE1D51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59D3EECD-781C-416B-B6AE-C64F16463D61}"/>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246719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4570F892-93EC-41D6-881B-C0B1D09874DC}"/>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3" name="Tijdelijke aanduiding voor voettekst 2">
            <a:extLst>
              <a:ext uri="{FF2B5EF4-FFF2-40B4-BE49-F238E27FC236}">
                <a16:creationId xmlns:a16="http://schemas.microsoft.com/office/drawing/2014/main" xmlns="" id="{FE1169D3-11DF-4DC8-94E9-FCF0BD9BEC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2DB6C677-1410-4971-8970-CE21DA8460E4}"/>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329957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A7090B-A839-4F18-94E3-539045945E3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515B4D15-E515-43EF-9FC0-D869AB6469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C73AADB8-3BC6-4A96-AB6A-D2F8FA5F1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6C290A4C-53CF-4A0F-82E3-DF319EE47125}"/>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6" name="Tijdelijke aanduiding voor voettekst 5">
            <a:extLst>
              <a:ext uri="{FF2B5EF4-FFF2-40B4-BE49-F238E27FC236}">
                <a16:creationId xmlns:a16="http://schemas.microsoft.com/office/drawing/2014/main" xmlns="" id="{8F7D38CE-E65B-45A9-A1B3-2616F96A78E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3ABCB1E8-754E-458E-9442-0212D85EB1B7}"/>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26739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88081CA-11BA-4007-B643-BDDB2A9DD21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C49E0345-9AF3-4088-B50C-EC4D0F7EA1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F5328B69-92B8-4E5D-AA7B-23D1F5C25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97FF4E59-9030-4269-A51A-B122A4D36F38}"/>
              </a:ext>
            </a:extLst>
          </p:cNvPr>
          <p:cNvSpPr>
            <a:spLocks noGrp="1"/>
          </p:cNvSpPr>
          <p:nvPr>
            <p:ph type="dt" sz="half" idx="10"/>
          </p:nvPr>
        </p:nvSpPr>
        <p:spPr/>
        <p:txBody>
          <a:bodyPr/>
          <a:lstStyle/>
          <a:p>
            <a:fld id="{9DA577F4-C2F9-47BD-8AD6-423B8E0CEC16}" type="datetimeFigureOut">
              <a:rPr lang="nl-NL" smtClean="0"/>
              <a:t>6-2-2018</a:t>
            </a:fld>
            <a:endParaRPr lang="nl-NL"/>
          </a:p>
        </p:txBody>
      </p:sp>
      <p:sp>
        <p:nvSpPr>
          <p:cNvPr id="6" name="Tijdelijke aanduiding voor voettekst 5">
            <a:extLst>
              <a:ext uri="{FF2B5EF4-FFF2-40B4-BE49-F238E27FC236}">
                <a16:creationId xmlns:a16="http://schemas.microsoft.com/office/drawing/2014/main" xmlns="" id="{3DD11BD5-F220-4B70-AD6E-A827267B28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B6E1C838-2FA3-4954-A53A-09C13CBF1DBE}"/>
              </a:ext>
            </a:extLst>
          </p:cNvPr>
          <p:cNvSpPr>
            <a:spLocks noGrp="1"/>
          </p:cNvSpPr>
          <p:nvPr>
            <p:ph type="sldNum" sz="quarter" idx="12"/>
          </p:nvPr>
        </p:nvSpPr>
        <p:spPr/>
        <p:txBody>
          <a:bodyPr/>
          <a:lstStyle/>
          <a:p>
            <a:fld id="{CD63D459-FDED-474C-8DE2-4564130BF6FD}" type="slidenum">
              <a:rPr lang="nl-NL" smtClean="0"/>
              <a:t>‹nr.›</a:t>
            </a:fld>
            <a:endParaRPr lang="nl-NL"/>
          </a:p>
        </p:txBody>
      </p:sp>
    </p:spTree>
    <p:extLst>
      <p:ext uri="{BB962C8B-B14F-4D97-AF65-F5344CB8AC3E}">
        <p14:creationId xmlns:p14="http://schemas.microsoft.com/office/powerpoint/2010/main" val="105209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B5AFEC97-316F-4F52-9AD2-B50C959842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FBD2AB7E-A187-47FE-890C-A0E8EDB23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0F1F07B3-EDA4-4936-B090-1347C9FAF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577F4-C2F9-47BD-8AD6-423B8E0CEC16}" type="datetimeFigureOut">
              <a:rPr lang="nl-NL" smtClean="0"/>
              <a:t>6-2-2018</a:t>
            </a:fld>
            <a:endParaRPr lang="nl-NL"/>
          </a:p>
        </p:txBody>
      </p:sp>
      <p:sp>
        <p:nvSpPr>
          <p:cNvPr id="5" name="Tijdelijke aanduiding voor voettekst 4">
            <a:extLst>
              <a:ext uri="{FF2B5EF4-FFF2-40B4-BE49-F238E27FC236}">
                <a16:creationId xmlns:a16="http://schemas.microsoft.com/office/drawing/2014/main" xmlns="" id="{27AEB381-10F9-4C8C-B495-02A81FE90B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07A95319-35FC-4E01-8681-D8A42FB9FD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3D459-FDED-474C-8DE2-4564130BF6FD}" type="slidenum">
              <a:rPr lang="nl-NL" smtClean="0"/>
              <a:t>‹nr.›</a:t>
            </a:fld>
            <a:endParaRPr lang="nl-NL"/>
          </a:p>
        </p:txBody>
      </p:sp>
    </p:spTree>
    <p:extLst>
      <p:ext uri="{BB962C8B-B14F-4D97-AF65-F5344CB8AC3E}">
        <p14:creationId xmlns:p14="http://schemas.microsoft.com/office/powerpoint/2010/main" val="481268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amsterdam-transmuraal.nl/"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M.Wigboldus@amsterdam.nl" TargetMode="Externa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161876" y="1754188"/>
            <a:ext cx="11508348" cy="4251405"/>
          </a:xfrm>
        </p:spPr>
        <p:txBody>
          <a:bodyPr>
            <a:normAutofit/>
          </a:bodyPr>
          <a:lstStyle/>
          <a:p>
            <a:pPr marL="514350" indent="-514350">
              <a:spcBef>
                <a:spcPts val="0"/>
              </a:spcBef>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400" b="1" dirty="0" smtClean="0">
                <a:latin typeface="Helvetica" panose="020B0604020202020204" pitchFamily="34" charset="0"/>
                <a:ea typeface="+mj-ea"/>
                <a:cs typeface="Helvetica" panose="020B0604020202020204" pitchFamily="34" charset="0"/>
              </a:rPr>
              <a:t>Wat alle betrokkenen bij de TZB zou helpen is een </a:t>
            </a:r>
            <a:r>
              <a:rPr lang="nl-NL" sz="1400" b="1" i="1" dirty="0" smtClean="0">
                <a:latin typeface="Helvetica" panose="020B0604020202020204" pitchFamily="34" charset="0"/>
                <a:ea typeface="+mj-ea"/>
                <a:cs typeface="Helvetica" panose="020B0604020202020204" pitchFamily="34" charset="0"/>
              </a:rPr>
              <a:t>real time </a:t>
            </a:r>
            <a:r>
              <a:rPr lang="nl-NL" sz="1400" b="1" dirty="0" smtClean="0">
                <a:latin typeface="Helvetica" panose="020B0604020202020204" pitchFamily="34" charset="0"/>
                <a:ea typeface="+mj-ea"/>
                <a:cs typeface="Helvetica" panose="020B0604020202020204" pitchFamily="34" charset="0"/>
              </a:rPr>
              <a:t>overzicht van geschoolde wijkverpleegkundigen, POH-Ouderenzorg, en evt. dementieverpleegkundigen per postcodegebied. Wie </a:t>
            </a:r>
            <a:r>
              <a:rPr lang="nl-NL" sz="1400" b="1" dirty="0">
                <a:latin typeface="Helvetica" panose="020B0604020202020204" pitchFamily="34" charset="0"/>
                <a:ea typeface="+mj-ea"/>
                <a:cs typeface="Helvetica" panose="020B0604020202020204" pitchFamily="34" charset="0"/>
              </a:rPr>
              <a:t>hebben de scholing gevolgd? </a:t>
            </a:r>
            <a:r>
              <a:rPr lang="nl-NL" sz="1400" b="1" dirty="0" smtClean="0">
                <a:latin typeface="Helvetica" panose="020B0604020202020204" pitchFamily="34" charset="0"/>
                <a:ea typeface="+mj-ea"/>
                <a:cs typeface="Helvetica" panose="020B0604020202020204" pitchFamily="34" charset="0"/>
              </a:rPr>
              <a:t>Wie </a:t>
            </a:r>
            <a:r>
              <a:rPr lang="nl-NL" sz="1400" b="1" dirty="0">
                <a:latin typeface="Helvetica" panose="020B0604020202020204" pitchFamily="34" charset="0"/>
                <a:ea typeface="+mj-ea"/>
                <a:cs typeface="Helvetica" panose="020B0604020202020204" pitchFamily="34" charset="0"/>
              </a:rPr>
              <a:t>zijn er beschikbaar om </a:t>
            </a:r>
            <a:r>
              <a:rPr lang="nl-NL" sz="1400" b="1" dirty="0" smtClean="0">
                <a:latin typeface="Helvetica" panose="020B0604020202020204" pitchFamily="34" charset="0"/>
                <a:ea typeface="+mj-ea"/>
                <a:cs typeface="Helvetica" panose="020B0604020202020204" pitchFamily="34" charset="0"/>
              </a:rPr>
              <a:t>de TZB te leveren? Hoe kunnen we een voor iedereen inzichtelijk platform creëren?</a:t>
            </a:r>
            <a:br>
              <a:rPr lang="nl-NL" sz="1400" b="1" dirty="0" smtClean="0">
                <a:latin typeface="Helvetica" panose="020B0604020202020204" pitchFamily="34" charset="0"/>
                <a:ea typeface="+mj-ea"/>
                <a:cs typeface="Helvetica" panose="020B0604020202020204" pitchFamily="34" charset="0"/>
              </a:rPr>
            </a:br>
            <a:r>
              <a:rPr lang="nl-NL" sz="1400" b="1" dirty="0" smtClean="0">
                <a:latin typeface="Helvetica" panose="020B0604020202020204" pitchFamily="34" charset="0"/>
                <a:ea typeface="+mj-ea"/>
                <a:cs typeface="Helvetica" panose="020B0604020202020204" pitchFamily="34" charset="0"/>
              </a:rPr>
              <a:t/>
            </a:r>
            <a:br>
              <a:rPr lang="nl-NL" sz="1400" b="1" dirty="0" smtClean="0">
                <a:latin typeface="Helvetica" panose="020B0604020202020204" pitchFamily="34" charset="0"/>
                <a:ea typeface="+mj-ea"/>
                <a:cs typeface="Helvetica" panose="020B0604020202020204" pitchFamily="34" charset="0"/>
              </a:rPr>
            </a:br>
            <a:r>
              <a:rPr lang="nl-NL" sz="1400" b="1" dirty="0">
                <a:latin typeface="Helvetica" panose="020B0604020202020204" pitchFamily="34" charset="0"/>
                <a:ea typeface="+mj-ea"/>
                <a:cs typeface="Helvetica" panose="020B0604020202020204" pitchFamily="34" charset="0"/>
              </a:rPr>
              <a:t>Hoe</a:t>
            </a:r>
            <a:r>
              <a:rPr lang="nl-NL" sz="1400" b="1" dirty="0" smtClean="0">
                <a:latin typeface="Helvetica" panose="020B0604020202020204" pitchFamily="34" charset="0"/>
                <a:ea typeface="+mj-ea"/>
                <a:cs typeface="Helvetica" panose="020B0604020202020204" pitchFamily="34" charset="0"/>
              </a:rPr>
              <a:t>?</a:t>
            </a:r>
            <a:br>
              <a:rPr lang="nl-NL" sz="1400" b="1" dirty="0" smtClean="0">
                <a:latin typeface="Helvetica" panose="020B0604020202020204" pitchFamily="34" charset="0"/>
                <a:ea typeface="+mj-ea"/>
                <a:cs typeface="Helvetica" panose="020B0604020202020204" pitchFamily="34" charset="0"/>
              </a:rPr>
            </a:br>
            <a:endParaRPr lang="nl-NL" sz="1400" b="1" dirty="0" smtClean="0">
              <a:latin typeface="Helvetica" panose="020B0604020202020204" pitchFamily="34" charset="0"/>
              <a:ea typeface="+mj-ea"/>
              <a:cs typeface="Helvetica" panose="020B0604020202020204" pitchFamily="34" charset="0"/>
            </a:endParaRPr>
          </a:p>
          <a:p>
            <a:pPr marL="0" indent="536575">
              <a:spcBef>
                <a:spcPts val="0"/>
              </a:spcBef>
              <a:buClr>
                <a:schemeClr val="tx1">
                  <a:lumMod val="75000"/>
                  <a:lumOff val="25000"/>
                </a:schemeClr>
              </a:buClr>
              <a:buSzPct val="65000"/>
              <a:buNone/>
            </a:pPr>
            <a:r>
              <a:rPr lang="nl-NL" sz="1200" dirty="0" smtClean="0">
                <a:latin typeface="Helvetica" panose="020B0604020202020204" pitchFamily="34" charset="0"/>
                <a:ea typeface="+mj-ea"/>
                <a:cs typeface="Helvetica" panose="020B0604020202020204" pitchFamily="34" charset="0"/>
              </a:rPr>
              <a:t>Er is gebrainstormd hoe </a:t>
            </a:r>
            <a:r>
              <a:rPr lang="nl-NL" sz="1200" dirty="0">
                <a:latin typeface="Helvetica" panose="020B0604020202020204" pitchFamily="34" charset="0"/>
                <a:ea typeface="+mj-ea"/>
                <a:cs typeface="Helvetica" panose="020B0604020202020204" pitchFamily="34" charset="0"/>
              </a:rPr>
              <a:t>we dit in </a:t>
            </a:r>
            <a:r>
              <a:rPr lang="nl-NL" sz="1200" dirty="0" smtClean="0">
                <a:latin typeface="Helvetica" panose="020B0604020202020204" pitchFamily="34" charset="0"/>
                <a:ea typeface="+mj-ea"/>
                <a:cs typeface="Helvetica" panose="020B0604020202020204" pitchFamily="34" charset="0"/>
              </a:rPr>
              <a:t>Amsterdam en daarbuiten inzichtelijk kunnen krijgen. </a:t>
            </a:r>
            <a:r>
              <a:rPr lang="nl-NL" sz="1200" dirty="0">
                <a:latin typeface="Helvetica" panose="020B0604020202020204" pitchFamily="34" charset="0"/>
                <a:ea typeface="+mj-ea"/>
                <a:cs typeface="Helvetica" panose="020B0604020202020204" pitchFamily="34" charset="0"/>
              </a:rPr>
              <a:t>Wat zou daarin kunnen </a:t>
            </a:r>
            <a:r>
              <a:rPr lang="nl-NL" sz="1200" dirty="0" smtClean="0">
                <a:latin typeface="Helvetica" panose="020B0604020202020204" pitchFamily="34" charset="0"/>
                <a:ea typeface="+mj-ea"/>
                <a:cs typeface="Helvetica" panose="020B0604020202020204" pitchFamily="34" charset="0"/>
              </a:rPr>
              <a:t>werken?</a:t>
            </a:r>
          </a:p>
          <a:p>
            <a:pPr marL="514350" indent="288925">
              <a:spcBef>
                <a:spcPts val="0"/>
              </a:spcBef>
              <a:buClr>
                <a:schemeClr val="tx1">
                  <a:lumMod val="75000"/>
                  <a:lumOff val="25000"/>
                </a:schemeClr>
              </a:buClr>
              <a:buSzPct val="65000"/>
              <a:buFont typeface="Wingdings" panose="05000000000000000000" pitchFamily="2" charset="2"/>
              <a:buChar char="v"/>
            </a:pPr>
            <a:endParaRPr lang="nl-NL" sz="1200" dirty="0" smtClean="0">
              <a:latin typeface="Helvetica" panose="020B0604020202020204" pitchFamily="34" charset="0"/>
              <a:ea typeface="+mj-ea"/>
              <a:cs typeface="Helvetica" panose="020B0604020202020204" pitchFamily="34" charset="0"/>
            </a:endParaRPr>
          </a:p>
          <a:p>
            <a:pPr marL="514350" indent="288925">
              <a:spcBef>
                <a:spcPts val="0"/>
              </a:spcBef>
              <a:buClr>
                <a:schemeClr val="tx1">
                  <a:lumMod val="75000"/>
                  <a:lumOff val="25000"/>
                </a:schemeClr>
              </a:buClr>
              <a:buSzPct val="65000"/>
              <a:buFont typeface="Wingdings" panose="05000000000000000000" pitchFamily="2" charset="2"/>
              <a:buChar char="v"/>
            </a:pPr>
            <a:r>
              <a:rPr lang="nl-NL" sz="1200" dirty="0" smtClean="0">
                <a:latin typeface="Helvetica" panose="020B0604020202020204" pitchFamily="34" charset="0"/>
                <a:ea typeface="+mj-ea"/>
                <a:cs typeface="Helvetica" panose="020B0604020202020204" pitchFamily="34" charset="0"/>
              </a:rPr>
              <a:t>SAG geeft aan:</a:t>
            </a:r>
            <a:r>
              <a:rPr lang="nl-NL" sz="1200" dirty="0">
                <a:latin typeface="Helvetica" panose="020B0604020202020204" pitchFamily="34" charset="0"/>
                <a:ea typeface="+mj-ea"/>
                <a:cs typeface="Helvetica" panose="020B0604020202020204" pitchFamily="34" charset="0"/>
              </a:rPr>
              <a:t>	</a:t>
            </a:r>
            <a:r>
              <a:rPr lang="nl-NL" sz="1200" dirty="0" smtClean="0">
                <a:latin typeface="Helvetica" panose="020B0604020202020204" pitchFamily="34" charset="0"/>
                <a:ea typeface="+mj-ea"/>
                <a:cs typeface="Helvetica" panose="020B0604020202020204" pitchFamily="34" charset="0"/>
              </a:rPr>
              <a:t>Dat </a:t>
            </a:r>
            <a:r>
              <a:rPr lang="nl-NL" sz="1200" dirty="0">
                <a:latin typeface="Helvetica" panose="020B0604020202020204" pitchFamily="34" charset="0"/>
                <a:ea typeface="+mj-ea"/>
                <a:cs typeface="Helvetica" panose="020B0604020202020204" pitchFamily="34" charset="0"/>
              </a:rPr>
              <a:t>overzicht is er </a:t>
            </a:r>
            <a:r>
              <a:rPr lang="nl-NL" sz="1200" dirty="0" smtClean="0">
                <a:latin typeface="Helvetica" panose="020B0604020202020204" pitchFamily="34" charset="0"/>
                <a:ea typeface="+mj-ea"/>
                <a:cs typeface="Helvetica" panose="020B0604020202020204" pitchFamily="34" charset="0"/>
              </a:rPr>
              <a:t>al voor </a:t>
            </a:r>
            <a:r>
              <a:rPr lang="nl-NL" sz="1200" dirty="0">
                <a:latin typeface="Helvetica" panose="020B0604020202020204" pitchFamily="34" charset="0"/>
                <a:ea typeface="+mj-ea"/>
                <a:cs typeface="Helvetica" panose="020B0604020202020204" pitchFamily="34" charset="0"/>
              </a:rPr>
              <a:t>de </a:t>
            </a:r>
            <a:r>
              <a:rPr lang="nl-NL" sz="1200" dirty="0" err="1">
                <a:latin typeface="Helvetica" panose="020B0604020202020204" pitchFamily="34" charset="0"/>
                <a:ea typeface="+mj-ea"/>
                <a:cs typeface="Helvetica" panose="020B0604020202020204" pitchFamily="34" charset="0"/>
              </a:rPr>
              <a:t>POH’s</a:t>
            </a:r>
            <a:r>
              <a:rPr lang="nl-NL" sz="1200" dirty="0">
                <a:latin typeface="Helvetica" panose="020B0604020202020204" pitchFamily="34" charset="0"/>
                <a:ea typeface="+mj-ea"/>
                <a:cs typeface="Helvetica" panose="020B0604020202020204" pitchFamily="34" charset="0"/>
              </a:rPr>
              <a:t> </a:t>
            </a:r>
            <a:r>
              <a:rPr lang="nl-NL" sz="1200" dirty="0" smtClean="0">
                <a:latin typeface="Helvetica" panose="020B0604020202020204" pitchFamily="34" charset="0"/>
                <a:ea typeface="+mj-ea"/>
                <a:cs typeface="Helvetica" panose="020B0604020202020204" pitchFamily="34" charset="0"/>
              </a:rPr>
              <a:t>en moet op één plek toegankelijk worden.</a:t>
            </a:r>
          </a:p>
          <a:p>
            <a:pPr marL="514350" indent="288925">
              <a:spcBef>
                <a:spcPts val="0"/>
              </a:spcBef>
              <a:buClr>
                <a:schemeClr val="tx1">
                  <a:lumMod val="75000"/>
                  <a:lumOff val="25000"/>
                </a:schemeClr>
              </a:buClr>
              <a:buSzPct val="65000"/>
              <a:buFont typeface="Wingdings" panose="05000000000000000000" pitchFamily="2" charset="2"/>
              <a:buChar char="v"/>
            </a:pPr>
            <a:r>
              <a:rPr lang="nl-NL" sz="1200" dirty="0" smtClean="0">
                <a:latin typeface="Helvetica" panose="020B0604020202020204" pitchFamily="34" charset="0"/>
                <a:cs typeface="Helvetica" panose="020B0604020202020204" pitchFamily="34" charset="0"/>
              </a:rPr>
              <a:t>Mike Peters (</a:t>
            </a:r>
            <a:r>
              <a:rPr lang="nl-NL" sz="1200" dirty="0" err="1" smtClean="0">
                <a:latin typeface="Helvetica" panose="020B0604020202020204" pitchFamily="34" charset="0"/>
                <a:cs typeface="Helvetica" panose="020B0604020202020204" pitchFamily="34" charset="0"/>
              </a:rPr>
              <a:t>VUmc</a:t>
            </a:r>
            <a:r>
              <a:rPr lang="nl-NL" sz="1200" dirty="0" smtClean="0">
                <a:latin typeface="Helvetica" panose="020B0604020202020204" pitchFamily="34" charset="0"/>
                <a:cs typeface="Helvetica" panose="020B0604020202020204" pitchFamily="34" charset="0"/>
              </a:rPr>
              <a:t>): 	Kunnen ook kijken naar het voorbeeld van de Kaderhuisartsen. Zij maken zichzelf inzichtelijk via Google. Best ingewikkeld 			maar wel heel inzichtelijk.</a:t>
            </a:r>
            <a:endParaRPr lang="nl-NL" sz="1200" dirty="0">
              <a:latin typeface="Helvetica" panose="020B0604020202020204" pitchFamily="34" charset="0"/>
              <a:ea typeface="+mj-ea"/>
              <a:cs typeface="Helvetica" panose="020B0604020202020204" pitchFamily="34" charset="0"/>
            </a:endParaRPr>
          </a:p>
          <a:p>
            <a:pPr marL="514350" indent="288925">
              <a:spcBef>
                <a:spcPts val="0"/>
              </a:spcBef>
              <a:buClr>
                <a:schemeClr val="tx1">
                  <a:lumMod val="75000"/>
                  <a:lumOff val="25000"/>
                </a:schemeClr>
              </a:buClr>
              <a:buSzPct val="65000"/>
              <a:buFont typeface="Wingdings" panose="05000000000000000000" pitchFamily="2" charset="2"/>
              <a:buChar char="v"/>
            </a:pPr>
            <a:r>
              <a:rPr lang="nl-NL" sz="1200" dirty="0" smtClean="0">
                <a:latin typeface="Helvetica" panose="020B0604020202020204" pitchFamily="34" charset="0"/>
                <a:ea typeface="+mj-ea"/>
                <a:cs typeface="Helvetica" panose="020B0604020202020204" pitchFamily="34" charset="0"/>
              </a:rPr>
              <a:t>Frans </a:t>
            </a:r>
            <a:r>
              <a:rPr lang="nl-NL" sz="1200" dirty="0">
                <a:latin typeface="Helvetica" panose="020B0604020202020204" pitchFamily="34" charset="0"/>
                <a:ea typeface="+mj-ea"/>
                <a:cs typeface="Helvetica" panose="020B0604020202020204" pitchFamily="34" charset="0"/>
              </a:rPr>
              <a:t>S</a:t>
            </a:r>
            <a:r>
              <a:rPr lang="nl-NL" sz="1200" dirty="0" smtClean="0">
                <a:latin typeface="Helvetica" panose="020B0604020202020204" pitchFamily="34" charset="0"/>
                <a:ea typeface="+mj-ea"/>
                <a:cs typeface="Helvetica" panose="020B0604020202020204" pitchFamily="34" charset="0"/>
              </a:rPr>
              <a:t>mits en SIGRA: 	Er is al een dergelijke infrastructuur in een app voor </a:t>
            </a:r>
            <a:r>
              <a:rPr lang="nl-NL" sz="1200" b="1" u="sng" dirty="0" smtClean="0">
                <a:latin typeface="Helvetica" panose="020B0604020202020204" pitchFamily="34" charset="0"/>
                <a:ea typeface="+mj-ea"/>
                <a:cs typeface="Helvetica" panose="020B0604020202020204" pitchFamily="34" charset="0"/>
              </a:rPr>
              <a:t>artsen</a:t>
            </a:r>
            <a:r>
              <a:rPr lang="nl-NL" sz="1200" dirty="0" smtClean="0">
                <a:latin typeface="Helvetica" panose="020B0604020202020204" pitchFamily="34" charset="0"/>
                <a:ea typeface="+mj-ea"/>
                <a:cs typeface="Helvetica" panose="020B0604020202020204" pitchFamily="34" charset="0"/>
              </a:rPr>
              <a:t> uit eerste en tweede lijn, zie </a:t>
            </a:r>
            <a:r>
              <a:rPr lang="nl-NL" sz="1200" dirty="0" smtClean="0">
                <a:latin typeface="Helvetica" panose="020B0604020202020204" pitchFamily="34" charset="0"/>
                <a:ea typeface="+mj-ea"/>
                <a:cs typeface="Helvetica" panose="020B0604020202020204" pitchFamily="34" charset="0"/>
                <a:hlinkClick r:id="rId4"/>
              </a:rPr>
              <a:t>https://www.amsterdam-transmuraal.nl/</a:t>
            </a:r>
            <a:r>
              <a:rPr lang="nl-NL" sz="1200" dirty="0" smtClean="0">
                <a:latin typeface="Helvetica" panose="020B0604020202020204" pitchFamily="34" charset="0"/>
                <a:ea typeface="+mj-ea"/>
                <a:cs typeface="Helvetica" panose="020B0604020202020204" pitchFamily="34" charset="0"/>
              </a:rPr>
              <a:t> 			Wellicht kunnen we onderzoeken een dergelijke vorm ook voor de Transmurale Zorgbrug kan worden gebruikt.</a:t>
            </a:r>
          </a:p>
          <a:p>
            <a:pPr marL="514350" indent="288925">
              <a:buClr>
                <a:schemeClr val="tx1">
                  <a:lumMod val="75000"/>
                  <a:lumOff val="25000"/>
                </a:schemeClr>
              </a:buClr>
              <a:buSzPct val="65000"/>
              <a:buNone/>
            </a:pPr>
            <a:r>
              <a:rPr lang="nl-NL" sz="1400" b="1" dirty="0" smtClean="0">
                <a:latin typeface="Helvetica" panose="020B0604020202020204" pitchFamily="34" charset="0"/>
                <a:ea typeface="+mj-ea"/>
                <a:cs typeface="Helvetica" panose="020B0604020202020204" pitchFamily="34" charset="0"/>
              </a:rPr>
              <a:t/>
            </a:r>
            <a:br>
              <a:rPr lang="nl-NL" sz="1400" b="1" dirty="0" smtClean="0">
                <a:latin typeface="Helvetica" panose="020B0604020202020204" pitchFamily="34" charset="0"/>
                <a:ea typeface="+mj-ea"/>
                <a:cs typeface="Helvetica" panose="020B0604020202020204" pitchFamily="34" charset="0"/>
              </a:rPr>
            </a:br>
            <a:r>
              <a:rPr lang="nl-NL" sz="1600" b="1" dirty="0">
                <a:latin typeface="Helvetica" panose="020B0604020202020204" pitchFamily="34" charset="0"/>
                <a:ea typeface="+mj-ea"/>
                <a:cs typeface="Helvetica" panose="020B0604020202020204" pitchFamily="34" charset="0"/>
              </a:rPr>
              <a:t>Hoe nu verder</a:t>
            </a:r>
            <a:r>
              <a:rPr lang="nl-NL" sz="1600" b="1" dirty="0" smtClean="0">
                <a:latin typeface="Helvetica" panose="020B0604020202020204" pitchFamily="34" charset="0"/>
                <a:ea typeface="+mj-ea"/>
                <a:cs typeface="Helvetica" panose="020B0604020202020204" pitchFamily="34" charset="0"/>
              </a:rPr>
              <a:t>?</a:t>
            </a:r>
            <a:r>
              <a:rPr lang="nl-NL" sz="1800" b="1" dirty="0" smtClean="0">
                <a:latin typeface="Helvetica" panose="020B0604020202020204" pitchFamily="34" charset="0"/>
                <a:ea typeface="+mj-ea"/>
                <a:cs typeface="Helvetica" panose="020B0604020202020204" pitchFamily="34" charset="0"/>
              </a:rPr>
              <a:t/>
            </a:r>
            <a:br>
              <a:rPr lang="nl-NL" sz="1800" b="1" dirty="0" smtClean="0">
                <a:latin typeface="Helvetica" panose="020B0604020202020204" pitchFamily="34" charset="0"/>
                <a:ea typeface="+mj-ea"/>
                <a:cs typeface="Helvetica" panose="020B0604020202020204" pitchFamily="34" charset="0"/>
              </a:rPr>
            </a:br>
            <a:r>
              <a:rPr lang="nl-NL" sz="1400" b="1" dirty="0" smtClean="0">
                <a:latin typeface="Helvetica" panose="020B0604020202020204" pitchFamily="34" charset="0"/>
                <a:ea typeface="+mj-ea"/>
                <a:cs typeface="Helvetica" panose="020B0604020202020204" pitchFamily="34" charset="0"/>
              </a:rPr>
              <a:t>SIGRA geeft bereidheid aan hierin bij te dragen. AMC gaat met SIGRA in gesprek over de mogelijkheden, wordt vervolgd!</a:t>
            </a:r>
            <a:endParaRPr lang="nl-NL" sz="2600" dirty="0">
              <a:solidFill>
                <a:schemeClr val="bg1"/>
              </a:solidFill>
              <a:highlight>
                <a:srgbClr val="000000"/>
              </a:highlight>
              <a:latin typeface="Helvetica" panose="020B0604020202020204" pitchFamily="34" charset="0"/>
              <a:cs typeface="Helvetica" panose="020B0604020202020204" pitchFamily="34" charset="0"/>
            </a:endParaRPr>
          </a:p>
          <a:p>
            <a:pPr marL="514350" indent="22225">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2998002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3543026"/>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smtClean="0">
                <a:solidFill>
                  <a:schemeClr val="bg1"/>
                </a:solidFill>
                <a:highlight>
                  <a:srgbClr val="000000"/>
                </a:highlight>
                <a:latin typeface="Helvetica" panose="020B0604020202020204" pitchFamily="34" charset="0"/>
                <a:cs typeface="Helvetica" panose="020B0604020202020204" pitchFamily="34" charset="0"/>
              </a:rPr>
              <a:t>START IMPLEMENTATIE MET </a:t>
            </a:r>
            <a:r>
              <a:rPr lang="nl-NL" sz="2600" dirty="0">
                <a:solidFill>
                  <a:schemeClr val="bg1"/>
                </a:solidFill>
                <a:highlight>
                  <a:srgbClr val="000000"/>
                </a:highlight>
                <a:latin typeface="Helvetica" panose="020B0604020202020204" pitchFamily="34" charset="0"/>
                <a:cs typeface="Helvetica" panose="020B0604020202020204" pitchFamily="34" charset="0"/>
              </a:rPr>
              <a:t>KLEIN TEAM/GESCHOOLDE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VPK</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Het wordt meerdere malen genoemd in de presentaties vanuit de praktijk. Start eerst met een klein en geschoold team. Zodra het daar loopt, verder en groter gaan implementeren. </a:t>
            </a:r>
            <a:endParaRPr lang="nl-NL" sz="1400" b="1" dirty="0">
              <a:solidFill>
                <a:prstClr val="black"/>
              </a:solidFill>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2600" dirty="0" smtClean="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26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228959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4394364"/>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IS</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De implementatie is dusdanig complex dat het noodzakelijk is dat er een vaste projectleider op zit die er dagelijks aandacht aan besteedt. Let hierbij wel op, dat diegene wel het projectteam mee blijft nemen in alle ontwikkelingen en dat het niet alleen een ‘ding’ wordt van de projectleider. </a:t>
            </a:r>
            <a:endParaRPr lang="nl-NL" sz="26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571274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4827915"/>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IS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MEER AANDACHT VOOR DIENSTEN VANUIT DE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WMO</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We </a:t>
            </a:r>
            <a:r>
              <a:rPr lang="nl-NL" sz="1800" b="1" dirty="0">
                <a:solidFill>
                  <a:prstClr val="black"/>
                </a:solidFill>
                <a:latin typeface="Helvetica" panose="020B0604020202020204" pitchFamily="34" charset="0"/>
                <a:cs typeface="Helvetica" panose="020B0604020202020204" pitchFamily="34" charset="0"/>
              </a:rPr>
              <a:t>kunnen nog veel meer gebruik maken van dienstverlening vanuit WMO</a:t>
            </a:r>
            <a:r>
              <a:rPr lang="nl-NL" sz="1800" b="1" dirty="0" smtClean="0">
                <a:solidFill>
                  <a:prstClr val="black"/>
                </a:solidFill>
                <a:latin typeface="Helvetica" panose="020B0604020202020204" pitchFamily="34" charset="0"/>
                <a:cs typeface="Helvetica" panose="020B0604020202020204" pitchFamily="34" charset="0"/>
              </a:rPr>
              <a:t>. Die wil is er, maar de praktijk loopt hierin nog tegen een aantal punten aan, zie punt 5. </a:t>
            </a: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652853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4835798"/>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IS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MEER AANDACHT VOOR DIENSTEN VANUIT DE WMO</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TOEGANG WELZIJN: ZOEK CONTACT MET WIJKALLIANTIES</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a:solidFill>
                  <a:prstClr val="black"/>
                </a:solidFill>
                <a:latin typeface="Helvetica" panose="020B0604020202020204" pitchFamily="34" charset="0"/>
                <a:cs typeface="Helvetica" panose="020B0604020202020204" pitchFamily="34" charset="0"/>
              </a:rPr>
              <a:t>Marijke Wigboldus (beleidsadviseur gemeente Amsterdam</a:t>
            </a:r>
            <a:r>
              <a:rPr lang="nl-NL" sz="1800" b="1" dirty="0" smtClean="0">
                <a:solidFill>
                  <a:prstClr val="black"/>
                </a:solidFill>
                <a:latin typeface="Helvetica" panose="020B0604020202020204" pitchFamily="34" charset="0"/>
                <a:cs typeface="Helvetica" panose="020B0604020202020204" pitchFamily="34" charset="0"/>
              </a:rPr>
              <a:t>) </a:t>
            </a:r>
            <a:r>
              <a:rPr lang="nl-NL" sz="1800" b="1" dirty="0">
                <a:solidFill>
                  <a:prstClr val="black"/>
                </a:solidFill>
                <a:latin typeface="Helvetica" panose="020B0604020202020204" pitchFamily="34" charset="0"/>
                <a:cs typeface="Helvetica" panose="020B0604020202020204" pitchFamily="34" charset="0"/>
              </a:rPr>
              <a:t>herkent ook de verhalen van de aanwezigen dat er te laat hulp wordt ingeschakeld. </a:t>
            </a:r>
            <a:r>
              <a:rPr lang="nl-NL" sz="1800" b="1" dirty="0" smtClean="0">
                <a:solidFill>
                  <a:prstClr val="black"/>
                </a:solidFill>
                <a:latin typeface="Helvetica" panose="020B0604020202020204" pitchFamily="34" charset="0"/>
                <a:cs typeface="Helvetica" panose="020B0604020202020204" pitchFamily="34" charset="0"/>
              </a:rPr>
              <a:t>Haar tip: zoek contact via de wijkallianties! Zij weten goed wat er per wijk te vinden is.</a:t>
            </a:r>
          </a:p>
          <a:p>
            <a:pPr marL="0" indent="536575">
              <a:buClr>
                <a:schemeClr val="tx1">
                  <a:lumMod val="75000"/>
                  <a:lumOff val="25000"/>
                </a:schemeClr>
              </a:buClr>
              <a:buSzPct val="65000"/>
              <a:buNone/>
            </a:pPr>
            <a:r>
              <a:rPr lang="nl-NL" sz="1800" b="1" dirty="0" smtClean="0">
                <a:solidFill>
                  <a:prstClr val="black"/>
                </a:solidFill>
                <a:latin typeface="Helvetica" panose="020B0604020202020204" pitchFamily="34" charset="0"/>
                <a:cs typeface="Helvetica" panose="020B0604020202020204" pitchFamily="34" charset="0"/>
              </a:rPr>
              <a:t>Wilt u diensten vanuit de WMO inschakelen vanuit de Transmurale Zorgbrug?</a:t>
            </a:r>
          </a:p>
          <a:p>
            <a:pPr marL="0" indent="536575">
              <a:buClr>
                <a:schemeClr val="tx1">
                  <a:lumMod val="75000"/>
                  <a:lumOff val="25000"/>
                </a:schemeClr>
              </a:buClr>
              <a:buSzPct val="65000"/>
              <a:buNone/>
            </a:pPr>
            <a:r>
              <a:rPr lang="nl-NL" sz="1800" b="1" dirty="0" smtClean="0">
                <a:solidFill>
                  <a:prstClr val="black"/>
                </a:solidFill>
                <a:latin typeface="Helvetica" panose="020B0604020202020204" pitchFamily="34" charset="0"/>
                <a:cs typeface="Helvetica" panose="020B0604020202020204" pitchFamily="34" charset="0"/>
              </a:rPr>
              <a:t>Voor vragen of problemen kan men contact opnemen met: </a:t>
            </a:r>
            <a:r>
              <a:rPr lang="nl-NL" sz="1800" b="1" dirty="0" smtClean="0">
                <a:solidFill>
                  <a:prstClr val="black"/>
                </a:solidFill>
                <a:latin typeface="Helvetica" panose="020B0604020202020204" pitchFamily="34" charset="0"/>
                <a:cs typeface="Helvetica" panose="020B0604020202020204" pitchFamily="34" charset="0"/>
                <a:hlinkClick r:id="rId4"/>
              </a:rPr>
              <a:t>M.Wigboldus@amsterdam.nl</a:t>
            </a:r>
            <a:endParaRPr lang="nl-NL" sz="1800" b="1" dirty="0" smtClean="0">
              <a:solidFill>
                <a:prstClr val="black"/>
              </a:solidFill>
              <a:latin typeface="Helvetica" panose="020B0604020202020204" pitchFamily="34" charset="0"/>
              <a:cs typeface="Helvetica" panose="020B0604020202020204" pitchFamily="34" charset="0"/>
            </a:endParaRPr>
          </a:p>
          <a:p>
            <a:pPr marL="0" indent="0">
              <a:buClr>
                <a:schemeClr val="tx1">
                  <a:lumMod val="75000"/>
                  <a:lumOff val="25000"/>
                </a:schemeClr>
              </a:buClr>
              <a:buSzPct val="65000"/>
              <a:buNone/>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29803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5372100"/>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IS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MEER AANDACHT VOOR DIENSTEN VANUIT DE WMO</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TOEGANG WELZIJN: ZOEK CONTACT MET WIJKALLIANTIES!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SCHOLING TZB BORGEN DOOR FACILITEREN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CASUSUITWISSELING</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Het zou mooi zijn als we in Amsterdam de kennis uit de scholing en ervaringen in de praktijk konden borgen door regelmatige casuïstiekbesprekingen met ziekenhuis-, wijkverpleegkundigen en POH-O. Dit kost natuurlijk tijd maar levert veel op. Men leert elkaar vanuit wijk en ziekenhuis zo direct kennen, beter begrijpen en verstaan</a:t>
            </a:r>
            <a:r>
              <a:rPr lang="nl-NL" sz="1800" b="1" dirty="0">
                <a:solidFill>
                  <a:prstClr val="black"/>
                </a:solidFill>
                <a:latin typeface="Helvetica" panose="020B0604020202020204" pitchFamily="34" charset="0"/>
                <a:cs typeface="Helvetica" panose="020B0604020202020204" pitchFamily="34" charset="0"/>
              </a:rPr>
              <a:t>. </a:t>
            </a:r>
            <a:r>
              <a:rPr lang="nl-NL" sz="1800" b="1" dirty="0" smtClean="0">
                <a:solidFill>
                  <a:prstClr val="black"/>
                </a:solidFill>
                <a:latin typeface="Helvetica" panose="020B0604020202020204" pitchFamily="34" charset="0"/>
                <a:cs typeface="Helvetica" panose="020B0604020202020204" pitchFamily="34" charset="0"/>
              </a:rPr>
              <a:t>Om dit te organiseren zou een op te zetten platform (zie punt 1) ook zeer behulpzaam zijn.</a:t>
            </a: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23448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5372100"/>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IS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MEER AANDACHT VOOR DIENSTEN VANUIT DE WMO</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TOEGANG WELZIJN: ZOEK CONTACT MET WIJKALLIANTIES!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SCHOLING TZB BORGEN DOOR FACILITEREN CASUSUITWISSELING</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TZB PATIENTEN DUIDELIJK TERUG LATEN KOMEN IN </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POINT</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Heel eenvoudig maar effectief: een aanvraag maakt de ziekenhuisverpleegkundige door </a:t>
            </a:r>
            <a:r>
              <a:rPr lang="nl-NL" sz="1800" b="1" dirty="0">
                <a:solidFill>
                  <a:prstClr val="black"/>
                </a:solidFill>
                <a:latin typeface="Helvetica" panose="020B0604020202020204" pitchFamily="34" charset="0"/>
                <a:cs typeface="Helvetica" panose="020B0604020202020204" pitchFamily="34" charset="0"/>
              </a:rPr>
              <a:t>TZB voor de naam te </a:t>
            </a:r>
            <a:r>
              <a:rPr lang="nl-NL" sz="1800" b="1" dirty="0" smtClean="0">
                <a:solidFill>
                  <a:prstClr val="black"/>
                </a:solidFill>
                <a:latin typeface="Helvetica" panose="020B0604020202020204" pitchFamily="34" charset="0"/>
                <a:cs typeface="Helvetica" panose="020B0604020202020204" pitchFamily="34" charset="0"/>
              </a:rPr>
              <a:t>zetten! </a:t>
            </a:r>
          </a:p>
          <a:p>
            <a:pPr marL="536575" indent="0">
              <a:buClr>
                <a:schemeClr val="tx1">
                  <a:lumMod val="75000"/>
                  <a:lumOff val="25000"/>
                </a:schemeClr>
              </a:buClr>
              <a:buSzPct val="65000"/>
              <a:buNone/>
            </a:pPr>
            <a:r>
              <a:rPr lang="nl-NL" sz="1800" i="1" dirty="0" smtClean="0">
                <a:solidFill>
                  <a:prstClr val="black"/>
                </a:solidFill>
                <a:latin typeface="Helvetica" panose="020B0604020202020204" pitchFamily="34" charset="0"/>
                <a:cs typeface="Helvetica" panose="020B0604020202020204" pitchFamily="34" charset="0"/>
              </a:rPr>
              <a:t>Let op: wanneer iemand naast TZB ook reguliere thuiszorg nodig heeft, dient men </a:t>
            </a:r>
            <a:r>
              <a:rPr lang="nl-NL" sz="1800" b="1" i="1" u="sng" dirty="0" smtClean="0">
                <a:solidFill>
                  <a:prstClr val="black"/>
                </a:solidFill>
                <a:latin typeface="Helvetica" panose="020B0604020202020204" pitchFamily="34" charset="0"/>
                <a:cs typeface="Helvetica" panose="020B0604020202020204" pitchFamily="34" charset="0"/>
              </a:rPr>
              <a:t>twee</a:t>
            </a:r>
            <a:r>
              <a:rPr lang="nl-NL" sz="1800" i="1" dirty="0" smtClean="0">
                <a:solidFill>
                  <a:prstClr val="black"/>
                </a:solidFill>
                <a:latin typeface="Helvetica" panose="020B0604020202020204" pitchFamily="34" charset="0"/>
                <a:cs typeface="Helvetica" panose="020B0604020202020204" pitchFamily="34" charset="0"/>
              </a:rPr>
              <a:t> aanvragen in POINT te doen, dus zowel de reguliere thuiszorgaanvraag als apart de TZB-aanvraag.</a:t>
            </a:r>
            <a:endParaRPr lang="nl-NL" sz="1800" i="1" dirty="0">
              <a:solidFill>
                <a:prstClr val="black"/>
              </a:solidFill>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394413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a:t>8 TIPS &amp; TRICKS </a:t>
            </a:r>
            <a:r>
              <a:rPr lang="nl-NL" sz="3000" b="1" dirty="0"/>
              <a:t>VERBETEREN IMPLEMENTATIE TZB</a:t>
            </a:r>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5372100"/>
          </a:xfrm>
        </p:spPr>
        <p:txBody>
          <a:bodyPr>
            <a:normAutofit/>
          </a:bodyPr>
          <a:lstStyle/>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OVERZICHT GESCHOOLDE WIJKVPK/POH PER POSTCODEGEBIED </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START IMPLEMENTATIE MET KLEIN TEAM/GESCHOOLDE VPK</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VASTE PROJECTLEIDER DIE ER DAGELIJKS MEE BEZIG IS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MEER AANDACHT VOOR DIENSTEN VANUIT DE WMO</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TOEGANG WELZIJN: ZOEK CONTACT MET WIJKALLIANTIES!</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SCHOLING TZB BORGEN DOOR FACILITEREN CASUSUITWISSELING</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TZB PATIENTEN DUIDELIJK TERUG LATEN KOMEN IN POINT</a:t>
            </a:r>
          </a:p>
          <a:p>
            <a:pPr marL="514350" indent="-514350">
              <a:buClr>
                <a:schemeClr val="tx1">
                  <a:lumMod val="75000"/>
                  <a:lumOff val="25000"/>
                </a:schemeClr>
              </a:buClr>
              <a:buSzPct val="65000"/>
              <a:buFont typeface="+mj-lt"/>
              <a:buAutoNum type="arabicPeriod"/>
            </a:pPr>
            <a:r>
              <a:rPr lang="nl-NL" sz="2600" dirty="0">
                <a:solidFill>
                  <a:schemeClr val="bg1"/>
                </a:solidFill>
                <a:highlight>
                  <a:srgbClr val="000000"/>
                </a:highlight>
                <a:latin typeface="Helvetica" panose="020B0604020202020204" pitchFamily="34" charset="0"/>
                <a:cs typeface="Helvetica" panose="020B0604020202020204" pitchFamily="34" charset="0"/>
              </a:rPr>
              <a:t>LEES NIEUWE HANDLEIDING TZB! (O.A. PRIVACY</a:t>
            </a:r>
            <a:r>
              <a:rPr lang="nl-NL" sz="2600" dirty="0" smtClean="0">
                <a:solidFill>
                  <a:schemeClr val="bg1"/>
                </a:solidFill>
                <a:highlight>
                  <a:srgbClr val="000000"/>
                </a:highlight>
                <a:latin typeface="Helvetica" panose="020B0604020202020204" pitchFamily="34" charset="0"/>
                <a:cs typeface="Helvetica" panose="020B0604020202020204" pitchFamily="34" charset="0"/>
              </a:rPr>
              <a:t>)</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2600" dirty="0" smtClean="0">
                <a:solidFill>
                  <a:schemeClr val="bg1"/>
                </a:solidFill>
                <a:highlight>
                  <a:srgbClr val="000000"/>
                </a:highlight>
                <a:latin typeface="Helvetica" panose="020B0604020202020204" pitchFamily="34" charset="0"/>
                <a:cs typeface="Helvetica" panose="020B0604020202020204" pitchFamily="34" charset="0"/>
              </a:rPr>
              <a:t/>
            </a:r>
            <a:br>
              <a:rPr lang="nl-NL" sz="2600" dirty="0" smtClean="0">
                <a:solidFill>
                  <a:schemeClr val="bg1"/>
                </a:solidFill>
                <a:highlight>
                  <a:srgbClr val="000000"/>
                </a:highlight>
                <a:latin typeface="Helvetica" panose="020B0604020202020204" pitchFamily="34" charset="0"/>
                <a:cs typeface="Helvetica" panose="020B0604020202020204" pitchFamily="34" charset="0"/>
              </a:rPr>
            </a:br>
            <a:r>
              <a:rPr lang="nl-NL" sz="1800" b="1" dirty="0" smtClean="0">
                <a:solidFill>
                  <a:prstClr val="black"/>
                </a:solidFill>
                <a:latin typeface="Helvetica" panose="020B0604020202020204" pitchFamily="34" charset="0"/>
                <a:cs typeface="Helvetica" panose="020B0604020202020204" pitchFamily="34" charset="0"/>
              </a:rPr>
              <a:t>De nieuwe </a:t>
            </a:r>
            <a:r>
              <a:rPr lang="nl-NL" sz="1800" b="1" dirty="0">
                <a:solidFill>
                  <a:prstClr val="black"/>
                </a:solidFill>
                <a:latin typeface="Helvetica" panose="020B0604020202020204" pitchFamily="34" charset="0"/>
                <a:cs typeface="Helvetica" panose="020B0604020202020204" pitchFamily="34" charset="0"/>
              </a:rPr>
              <a:t>handleiding </a:t>
            </a:r>
            <a:r>
              <a:rPr lang="nl-NL" sz="1800" b="1" dirty="0" smtClean="0">
                <a:solidFill>
                  <a:prstClr val="black"/>
                </a:solidFill>
                <a:latin typeface="Helvetica" panose="020B0604020202020204" pitchFamily="34" charset="0"/>
                <a:cs typeface="Helvetica" panose="020B0604020202020204" pitchFamily="34" charset="0"/>
              </a:rPr>
              <a:t>komt binnenkort uit. </a:t>
            </a:r>
            <a:r>
              <a:rPr lang="nl-NL" sz="1800" b="1" dirty="0">
                <a:solidFill>
                  <a:prstClr val="black"/>
                </a:solidFill>
                <a:latin typeface="Helvetica" panose="020B0604020202020204" pitchFamily="34" charset="0"/>
                <a:cs typeface="Helvetica" panose="020B0604020202020204" pitchFamily="34" charset="0"/>
              </a:rPr>
              <a:t>Deze sturen we uiteraard naar iedereen toe. </a:t>
            </a:r>
          </a:p>
          <a:p>
            <a:pPr marL="514350" indent="-514350">
              <a:buClr>
                <a:schemeClr val="tx1">
                  <a:lumMod val="75000"/>
                  <a:lumOff val="25000"/>
                </a:schemeClr>
              </a:buClr>
              <a:buSzPct val="65000"/>
              <a:buFont typeface="+mj-lt"/>
              <a:buAutoNum type="arabicPeriod"/>
            </a:pPr>
            <a:endParaRPr lang="nl-NL" sz="26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3400" dirty="0">
              <a:solidFill>
                <a:schemeClr val="bg1"/>
              </a:solidFill>
              <a:highlight>
                <a:srgbClr val="000000"/>
              </a:highlight>
              <a:latin typeface="Helvetica" panose="020B0604020202020204" pitchFamily="34" charset="0"/>
              <a:cs typeface="Helvetica" panose="020B0604020202020204" pitchFamily="34" charset="0"/>
            </a:endParaRPr>
          </a:p>
          <a:p>
            <a:pPr marL="514350" indent="-514350">
              <a:buClr>
                <a:schemeClr val="tx1">
                  <a:lumMod val="75000"/>
                  <a:lumOff val="25000"/>
                </a:schemeClr>
              </a:buClr>
              <a:buSzPct val="65000"/>
              <a:buFont typeface="+mj-lt"/>
              <a:buAutoNum type="arabicPeriod"/>
            </a:pPr>
            <a:endParaRPr lang="nl-NL" sz="1200" dirty="0">
              <a:solidFill>
                <a:schemeClr val="bg1"/>
              </a:solidFill>
              <a:highlight>
                <a:srgbClr val="000000"/>
              </a:highlight>
            </a:endParaRPr>
          </a:p>
          <a:p>
            <a:endParaRPr lang="nl-NL" sz="1600" dirty="0">
              <a:solidFill>
                <a:schemeClr val="bg1"/>
              </a:solidFill>
              <a:highlight>
                <a:srgbClr val="000000"/>
              </a:highlight>
            </a:endParaRPr>
          </a:p>
          <a:p>
            <a:endParaRPr lang="nl-NL" sz="1600" dirty="0">
              <a:solidFill>
                <a:schemeClr val="bg1"/>
              </a:solidFill>
              <a:highlight>
                <a:srgbClr val="000000"/>
              </a:highlight>
            </a:endParaRPr>
          </a:p>
          <a:p>
            <a:pPr marL="0" indent="0">
              <a:buNone/>
            </a:pPr>
            <a:endParaRPr lang="nl-NL" sz="1600" dirty="0">
              <a:solidFill>
                <a:schemeClr val="bg1"/>
              </a:solidFill>
              <a:highlight>
                <a:srgbClr val="000000"/>
              </a:highlight>
            </a:endParaRPr>
          </a:p>
          <a:p>
            <a:endParaRPr lang="nl-NL" dirty="0">
              <a:solidFill>
                <a:schemeClr val="bg1"/>
              </a:solidFill>
              <a:highlight>
                <a:srgbClr val="000000"/>
              </a:highlight>
            </a:endParaRPr>
          </a:p>
          <a:p>
            <a:endParaRPr lang="nl-NL" dirty="0"/>
          </a:p>
        </p:txBody>
      </p:sp>
    </p:spTree>
    <p:extLst>
      <p:ext uri="{BB962C8B-B14F-4D97-AF65-F5344CB8AC3E}">
        <p14:creationId xmlns:p14="http://schemas.microsoft.com/office/powerpoint/2010/main" val="1334477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xmlns="" id="{0273481C-EC9A-41CA-A922-EDD7EEE0806E}"/>
              </a:ext>
            </a:extLst>
          </p:cNvPr>
          <p:cNvPicPr>
            <a:picLocks noChangeAspect="1"/>
          </p:cNvPicPr>
          <p:nvPr/>
        </p:nvPicPr>
        <p:blipFill rotWithShape="1">
          <a:blip r:embed="rId2">
            <a:lum bright="70000" contrast="-70000"/>
            <a:extLst>
              <a:ext uri="{BEBA8EAE-BF5A-486C-A8C5-ECC9F3942E4B}">
                <a14:imgProps xmlns:a14="http://schemas.microsoft.com/office/drawing/2010/main">
                  <a14:imgLayer r:embed="rId3">
                    <a14:imgEffect>
                      <a14:saturation sat="0"/>
                    </a14:imgEffect>
                  </a14:imgLayer>
                </a14:imgProps>
              </a:ext>
            </a:extLst>
          </a:blip>
          <a:srcRect l="26617" t="46381" r="2728"/>
          <a:stretch/>
        </p:blipFill>
        <p:spPr>
          <a:xfrm>
            <a:off x="-165100" y="-152400"/>
            <a:ext cx="12357100" cy="7033306"/>
          </a:xfrm>
          <a:prstGeom prst="rect">
            <a:avLst/>
          </a:prstGeom>
        </p:spPr>
      </p:pic>
      <p:sp>
        <p:nvSpPr>
          <p:cNvPr id="5" name="Titel 4">
            <a:extLst>
              <a:ext uri="{FF2B5EF4-FFF2-40B4-BE49-F238E27FC236}">
                <a16:creationId xmlns:a16="http://schemas.microsoft.com/office/drawing/2014/main" xmlns="" id="{F3FEE90B-E160-4EDD-8E85-A3C6056CFDCA}"/>
              </a:ext>
            </a:extLst>
          </p:cNvPr>
          <p:cNvSpPr>
            <a:spLocks noGrp="1"/>
          </p:cNvSpPr>
          <p:nvPr>
            <p:ph type="title"/>
          </p:nvPr>
        </p:nvSpPr>
        <p:spPr>
          <a:xfrm>
            <a:off x="876300" y="771525"/>
            <a:ext cx="10769601" cy="1325563"/>
          </a:xfrm>
        </p:spPr>
        <p:txBody>
          <a:bodyPr>
            <a:normAutofit/>
          </a:bodyPr>
          <a:lstStyle/>
          <a:p>
            <a:r>
              <a:rPr lang="nl-NL" sz="5400" b="1" dirty="0" smtClean="0"/>
              <a:t>PRESENTATIES</a:t>
            </a:r>
            <a:endParaRPr lang="nl-NL" sz="3000" b="1" dirty="0"/>
          </a:p>
        </p:txBody>
      </p:sp>
      <p:sp>
        <p:nvSpPr>
          <p:cNvPr id="6" name="Tijdelijke aanduiding voor inhoud 5">
            <a:extLst>
              <a:ext uri="{FF2B5EF4-FFF2-40B4-BE49-F238E27FC236}">
                <a16:creationId xmlns:a16="http://schemas.microsoft.com/office/drawing/2014/main" xmlns="" id="{E83C4AD9-3B93-4E31-943C-417EFF37FE3B}"/>
              </a:ext>
            </a:extLst>
          </p:cNvPr>
          <p:cNvSpPr>
            <a:spLocks noGrp="1"/>
          </p:cNvSpPr>
          <p:nvPr>
            <p:ph idx="1"/>
          </p:nvPr>
        </p:nvSpPr>
        <p:spPr>
          <a:xfrm>
            <a:off x="355601" y="1754188"/>
            <a:ext cx="11836400" cy="4786097"/>
          </a:xfrm>
        </p:spPr>
        <p:txBody>
          <a:bodyPr>
            <a:normAutofit/>
          </a:bodyPr>
          <a:lstStyle/>
          <a:p>
            <a:pPr marL="0" indent="0">
              <a:buClr>
                <a:schemeClr val="tx1">
                  <a:lumMod val="75000"/>
                  <a:lumOff val="25000"/>
                </a:schemeClr>
              </a:buClr>
              <a:buSzPct val="65000"/>
              <a:buNone/>
            </a:pPr>
            <a:endParaRPr lang="nl-NL" sz="1800" b="1" dirty="0" smtClean="0">
              <a:solidFill>
                <a:prstClr val="black"/>
              </a:solidFill>
              <a:latin typeface="Helvetica" panose="020B0604020202020204" pitchFamily="34" charset="0"/>
              <a:cs typeface="Helvetica" panose="020B0604020202020204" pitchFamily="34" charset="0"/>
            </a:endParaRPr>
          </a:p>
          <a:p>
            <a:pPr marL="0" indent="0">
              <a:buClr>
                <a:schemeClr val="tx1">
                  <a:lumMod val="75000"/>
                  <a:lumOff val="25000"/>
                </a:schemeClr>
              </a:buClr>
              <a:buSzPct val="65000"/>
              <a:buNone/>
            </a:pPr>
            <a:r>
              <a:rPr lang="nl-NL" sz="1800" b="1" dirty="0" smtClean="0">
                <a:solidFill>
                  <a:prstClr val="black"/>
                </a:solidFill>
                <a:latin typeface="Helvetica" panose="020B0604020202020204" pitchFamily="34" charset="0"/>
                <a:cs typeface="Helvetica" panose="020B0604020202020204" pitchFamily="34" charset="0"/>
              </a:rPr>
              <a:t>Bianca Buurman			</a:t>
            </a:r>
            <a:r>
              <a:rPr lang="nl-NL" sz="1800" b="1" dirty="0">
                <a:solidFill>
                  <a:prstClr val="black"/>
                </a:solidFill>
                <a:latin typeface="Helvetica" panose="020B0604020202020204" pitchFamily="34" charset="0"/>
                <a:cs typeface="Helvetica" panose="020B0604020202020204" pitchFamily="34" charset="0"/>
              </a:rPr>
              <a:t>Opening, wat speelt er in de stad</a:t>
            </a:r>
          </a:p>
          <a:p>
            <a:pPr marL="0" indent="0">
              <a:buClr>
                <a:schemeClr val="tx1">
                  <a:lumMod val="75000"/>
                  <a:lumOff val="25000"/>
                </a:schemeClr>
              </a:buClr>
              <a:buSzPct val="65000"/>
              <a:buNone/>
            </a:pPr>
            <a:r>
              <a:rPr lang="nl-NL" sz="1800" b="1" dirty="0">
                <a:solidFill>
                  <a:prstClr val="black"/>
                </a:solidFill>
                <a:latin typeface="Helvetica" panose="020B0604020202020204" pitchFamily="34" charset="0"/>
                <a:cs typeface="Helvetica" panose="020B0604020202020204" pitchFamily="34" charset="0"/>
              </a:rPr>
              <a:t>Linda Hartel			Wie zijn er aanwezig, handleiding, rol van POH-Ouderenzorg</a:t>
            </a:r>
          </a:p>
          <a:p>
            <a:pPr marL="0" indent="0">
              <a:buClr>
                <a:schemeClr val="tx1">
                  <a:lumMod val="75000"/>
                  <a:lumOff val="25000"/>
                </a:schemeClr>
              </a:buClr>
              <a:buSzPct val="65000"/>
              <a:buNone/>
            </a:pPr>
            <a:r>
              <a:rPr lang="nl-NL" sz="1800" b="1" dirty="0">
                <a:solidFill>
                  <a:prstClr val="black"/>
                </a:solidFill>
                <a:latin typeface="Helvetica" panose="020B0604020202020204" pitchFamily="34" charset="0"/>
                <a:cs typeface="Helvetica" panose="020B0604020202020204" pitchFamily="34" charset="0"/>
              </a:rPr>
              <a:t>Patricia Jepma			Cardiologische zorgbrug, scholing</a:t>
            </a:r>
          </a:p>
          <a:p>
            <a:pPr marL="0" indent="0">
              <a:buClr>
                <a:schemeClr val="tx1">
                  <a:lumMod val="75000"/>
                  <a:lumOff val="25000"/>
                </a:schemeClr>
              </a:buClr>
              <a:buSzPct val="65000"/>
              <a:buNone/>
            </a:pPr>
            <a:r>
              <a:rPr lang="nl-NL" sz="1800" b="1" dirty="0">
                <a:solidFill>
                  <a:prstClr val="black"/>
                </a:solidFill>
                <a:latin typeface="Helvetica" panose="020B0604020202020204" pitchFamily="34" charset="0"/>
                <a:cs typeface="Helvetica" panose="020B0604020202020204" pitchFamily="34" charset="0"/>
              </a:rPr>
              <a:t>Nicole van Houdt	</a:t>
            </a:r>
            <a:r>
              <a:rPr lang="nl-NL" sz="1800" b="1">
                <a:solidFill>
                  <a:prstClr val="black"/>
                </a:solidFill>
                <a:latin typeface="Helvetica" panose="020B0604020202020204" pitchFamily="34" charset="0"/>
                <a:cs typeface="Helvetica" panose="020B0604020202020204" pitchFamily="34" charset="0"/>
              </a:rPr>
              <a:t>	</a:t>
            </a:r>
            <a:r>
              <a:rPr lang="nl-NL" sz="1800" b="1" smtClean="0">
                <a:solidFill>
                  <a:prstClr val="black"/>
                </a:solidFill>
                <a:latin typeface="Helvetica" panose="020B0604020202020204" pitchFamily="34" charset="0"/>
                <a:cs typeface="Helvetica" panose="020B0604020202020204" pitchFamily="34" charset="0"/>
              </a:rPr>
              <a:t>TZB-ervaringen </a:t>
            </a:r>
            <a:r>
              <a:rPr lang="nl-NL" sz="1800" b="1" dirty="0">
                <a:solidFill>
                  <a:prstClr val="black"/>
                </a:solidFill>
                <a:latin typeface="Helvetica" panose="020B0604020202020204" pitchFamily="34" charset="0"/>
                <a:cs typeface="Helvetica" panose="020B0604020202020204" pitchFamily="34" charset="0"/>
              </a:rPr>
              <a:t>vanuit perspectief ziekenhuisverpleegkundige</a:t>
            </a:r>
          </a:p>
          <a:p>
            <a:pPr marL="0" indent="0">
              <a:buClr>
                <a:schemeClr val="tx1">
                  <a:lumMod val="75000"/>
                  <a:lumOff val="25000"/>
                </a:schemeClr>
              </a:buClr>
              <a:buSzPct val="65000"/>
              <a:buNone/>
            </a:pPr>
            <a:r>
              <a:rPr lang="nl-NL" sz="1800" b="1" dirty="0">
                <a:solidFill>
                  <a:prstClr val="black"/>
                </a:solidFill>
                <a:latin typeface="Helvetica" panose="020B0604020202020204" pitchFamily="34" charset="0"/>
                <a:cs typeface="Helvetica" panose="020B0604020202020204" pitchFamily="34" charset="0"/>
              </a:rPr>
              <a:t>Daniëlle Olivier en 		TZB-ervaringen vanuit perspectief </a:t>
            </a:r>
            <a:r>
              <a:rPr lang="nl-NL" sz="1800" b="1" dirty="0" smtClean="0">
                <a:solidFill>
                  <a:prstClr val="black"/>
                </a:solidFill>
                <a:latin typeface="Helvetica" panose="020B0604020202020204" pitchFamily="34" charset="0"/>
                <a:cs typeface="Helvetica" panose="020B0604020202020204" pitchFamily="34" charset="0"/>
              </a:rPr>
              <a:t>wijkverpleegkundigen</a:t>
            </a:r>
          </a:p>
          <a:p>
            <a:pPr marL="0" indent="0">
              <a:buClr>
                <a:schemeClr val="tx1">
                  <a:lumMod val="75000"/>
                  <a:lumOff val="25000"/>
                </a:schemeClr>
              </a:buClr>
              <a:buSzPct val="65000"/>
              <a:buNone/>
            </a:pPr>
            <a:r>
              <a:rPr lang="nl-NL" sz="1800" b="1" dirty="0" smtClean="0">
                <a:solidFill>
                  <a:prstClr val="black"/>
                </a:solidFill>
                <a:latin typeface="Helvetica" panose="020B0604020202020204" pitchFamily="34" charset="0"/>
                <a:cs typeface="Helvetica" panose="020B0604020202020204" pitchFamily="34" charset="0"/>
              </a:rPr>
              <a:t>   Marjolein van der Zwaan</a:t>
            </a:r>
          </a:p>
          <a:p>
            <a:pPr marL="0" indent="0">
              <a:buClr>
                <a:schemeClr val="tx1">
                  <a:lumMod val="75000"/>
                  <a:lumOff val="25000"/>
                </a:schemeClr>
              </a:buClr>
              <a:buSzPct val="65000"/>
              <a:buNone/>
            </a:pPr>
            <a:endParaRPr lang="nl-NL" sz="2600" dirty="0" smtClean="0">
              <a:solidFill>
                <a:schemeClr val="bg1"/>
              </a:solidFill>
              <a:highlight>
                <a:srgbClr val="000000"/>
              </a:highlight>
              <a:latin typeface="Helvetica" panose="020B0604020202020204" pitchFamily="34" charset="0"/>
              <a:cs typeface="Helvetica" panose="020B0604020202020204" pitchFamily="34" charset="0"/>
            </a:endParaRPr>
          </a:p>
          <a:p>
            <a:pPr marL="0" indent="0" algn="ctr">
              <a:lnSpc>
                <a:spcPct val="100000"/>
              </a:lnSpc>
              <a:buClr>
                <a:schemeClr val="tx1">
                  <a:lumMod val="75000"/>
                  <a:lumOff val="25000"/>
                </a:schemeClr>
              </a:buClr>
              <a:buSzPct val="65000"/>
              <a:buNone/>
            </a:pPr>
            <a:r>
              <a:rPr lang="nl-NL" sz="2200" b="1" dirty="0">
                <a:solidFill>
                  <a:schemeClr val="bg1"/>
                </a:solidFill>
                <a:highlight>
                  <a:srgbClr val="000000"/>
                </a:highlight>
                <a:latin typeface="Helvetica" panose="020B0604020202020204" pitchFamily="34" charset="0"/>
                <a:cs typeface="Helvetica" panose="020B0604020202020204" pitchFamily="34" charset="0"/>
              </a:rPr>
              <a:t>ALLE AANWEZIGEN: DANK VOOR UW KOMST</a:t>
            </a:r>
            <a:r>
              <a:rPr lang="nl-NL" sz="2200" b="1" dirty="0" smtClean="0">
                <a:solidFill>
                  <a:schemeClr val="bg1"/>
                </a:solidFill>
                <a:highlight>
                  <a:srgbClr val="000000"/>
                </a:highlight>
                <a:latin typeface="Helvetica" panose="020B0604020202020204" pitchFamily="34" charset="0"/>
                <a:cs typeface="Helvetica" panose="020B0604020202020204" pitchFamily="34" charset="0"/>
              </a:rPr>
              <a:t>!</a:t>
            </a:r>
            <a:endParaRPr lang="nl-NL" dirty="0">
              <a:highlight>
                <a:srgbClr val="000000"/>
              </a:highlight>
            </a:endParaRPr>
          </a:p>
          <a:p>
            <a:pPr marL="0" indent="0" algn="ctr">
              <a:lnSpc>
                <a:spcPct val="100000"/>
              </a:lnSpc>
              <a:buClr>
                <a:schemeClr val="tx1">
                  <a:lumMod val="75000"/>
                  <a:lumOff val="25000"/>
                </a:schemeClr>
              </a:buClr>
              <a:buSzPct val="65000"/>
              <a:buNone/>
            </a:pPr>
            <a:r>
              <a:rPr lang="nl-NL" sz="2200" b="1" dirty="0" smtClean="0">
                <a:solidFill>
                  <a:schemeClr val="bg1"/>
                </a:solidFill>
                <a:highlight>
                  <a:srgbClr val="000000"/>
                </a:highlight>
                <a:latin typeface="Helvetica" panose="020B0604020202020204" pitchFamily="34" charset="0"/>
                <a:cs typeface="Helvetica" panose="020B0604020202020204" pitchFamily="34" charset="0"/>
              </a:rPr>
              <a:t>Contact: l.hartel@amc.uva.nl</a:t>
            </a:r>
            <a:endParaRPr lang="nl-NL" sz="2200" b="1" dirty="0">
              <a:solidFill>
                <a:schemeClr val="bg1"/>
              </a:solidFill>
              <a:highlight>
                <a:srgbClr val="000000"/>
              </a:highligh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09360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300</Words>
  <Application>Microsoft Office PowerPoint</Application>
  <PresentationFormat>Aangepast</PresentationFormat>
  <Paragraphs>112</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8 TIPS &amp; TRICKS VERBETEREN IMPLEMENTATIE TZB</vt:lpstr>
      <vt:lpstr>8 TIPS &amp; TRICKS VERBETEREN IMPLEMENTATIE TZB</vt:lpstr>
      <vt:lpstr>8 TIPS &amp; TRICKS VERBETEREN IMPLEMENTATIE TZB</vt:lpstr>
      <vt:lpstr>8 TIPS &amp; TRICKS VERBETEREN IMPLEMENTATIE TZB</vt:lpstr>
      <vt:lpstr>8 TIPS &amp; TRICKS VERBETEREN IMPLEMENTATIE TZB</vt:lpstr>
      <vt:lpstr>8 TIPS &amp; TRICKS VERBETEREN IMPLEMENTATIE TZB</vt:lpstr>
      <vt:lpstr>8 TIPS &amp; TRICKS VERBETEREN IMPLEMENTATIE TZB</vt:lpstr>
      <vt:lpstr>8 TIPS &amp; TRICKS VERBETEREN IMPLEMENTATIE TZB</vt:lpstr>
      <vt:lpstr>PRESENTATIES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Waar lopen we tegenaan</dc:title>
  <dc:creator>Sabina</dc:creator>
  <cp:lastModifiedBy>Daniëlle Carbière</cp:lastModifiedBy>
  <cp:revision>42</cp:revision>
  <dcterms:created xsi:type="dcterms:W3CDTF">2018-01-25T16:30:15Z</dcterms:created>
  <dcterms:modified xsi:type="dcterms:W3CDTF">2018-02-06T20:18:38Z</dcterms:modified>
</cp:coreProperties>
</file>